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8" r:id="rId14"/>
    <p:sldId id="269" r:id="rId15"/>
    <p:sldId id="267" r:id="rId16"/>
    <p:sldId id="271" r:id="rId17"/>
    <p:sldId id="272" r:id="rId18"/>
    <p:sldId id="273" r:id="rId19"/>
    <p:sldId id="277" r:id="rId20"/>
    <p:sldId id="279" r:id="rId21"/>
    <p:sldId id="275"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E1B346-A44C-4136-9796-07EA3137F9B3}" type="datetimeFigureOut">
              <a:rPr lang="en-US" smtClean="0"/>
              <a:pPr/>
              <a:t>3/5/2014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3150C6-D798-4872-8FDD-8D57E176B2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150C6-D798-4872-8FDD-8D57E176B29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1A4ABBA-F06C-4D85-9FB0-1E9B73E88481}" type="datetimeFigureOut">
              <a:rPr lang="en-US" smtClean="0"/>
              <a:pPr/>
              <a:t>3/5/2014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4B69A9-9903-431D-8A09-114E602AD3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4ABBA-F06C-4D85-9FB0-1E9B73E88481}"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4ABBA-F06C-4D85-9FB0-1E9B73E88481}"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A4ABBA-F06C-4D85-9FB0-1E9B73E88481}"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A4ABBA-F06C-4D85-9FB0-1E9B73E88481}"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B69A9-9903-431D-8A09-114E602AD3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A4ABBA-F06C-4D85-9FB0-1E9B73E88481}"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A4ABBA-F06C-4D85-9FB0-1E9B73E88481}" type="datetimeFigureOut">
              <a:rPr lang="en-US" smtClean="0"/>
              <a:pPr/>
              <a:t>3/5/2014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A4ABBA-F06C-4D85-9FB0-1E9B73E88481}" type="datetimeFigureOut">
              <a:rPr lang="en-US" smtClean="0"/>
              <a:pPr/>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4ABBA-F06C-4D85-9FB0-1E9B73E88481}" type="datetimeFigureOut">
              <a:rPr lang="en-US" smtClean="0"/>
              <a:pPr/>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A4ABBA-F06C-4D85-9FB0-1E9B73E88481}"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B69A9-9903-431D-8A09-114E602AD3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1A4ABBA-F06C-4D85-9FB0-1E9B73E88481}"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54B69A9-9903-431D-8A09-114E602AD3B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1A4ABBA-F06C-4D85-9FB0-1E9B73E88481}" type="datetimeFigureOut">
              <a:rPr lang="en-US" smtClean="0"/>
              <a:pPr/>
              <a:t>3/5/2014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4B69A9-9903-431D-8A09-114E602AD3B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youtu.be/_Al3wGg2hp8"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youtu.be/yM8SwZkvCIY" TargetMode="External"/><Relationship Id="rId4" Type="http://schemas.openxmlformats.org/officeDocument/2006/relationships/hyperlink" Target="http://www.utpsyc.org/TATintro/"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OO_jxWJlKg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youtu.be/_Al3wGg2hp8" TargetMode="External"/><Relationship Id="rId4" Type="http://schemas.openxmlformats.org/officeDocument/2006/relationships/hyperlink" Target="http://www.ted.com/talks/dan_pink_on_motiv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12 Motivation and Emotion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Theory</a:t>
            </a:r>
            <a:endParaRPr lang="en-US" dirty="0"/>
          </a:p>
        </p:txBody>
      </p:sp>
      <p:sp>
        <p:nvSpPr>
          <p:cNvPr id="3" name="Content Placeholder 2"/>
          <p:cNvSpPr>
            <a:spLocks noGrp="1"/>
          </p:cNvSpPr>
          <p:nvPr>
            <p:ph idx="1"/>
          </p:nvPr>
        </p:nvSpPr>
        <p:spPr/>
        <p:txBody>
          <a:bodyPr/>
          <a:lstStyle/>
          <a:p>
            <a:r>
              <a:rPr lang="en-US" dirty="0" smtClean="0"/>
              <a:t>Subsequent  experiments have shown that Hull may have overlooked some of the more important factors in human motivation.</a:t>
            </a:r>
          </a:p>
          <a:p>
            <a:r>
              <a:rPr lang="en-US" dirty="0" smtClean="0"/>
              <a:t>Sometimes we engage in activities that increase the tension we experience- watching a scary movie, riding a roller coaster- increases anxiety and disrupts your homeostasis</a:t>
            </a:r>
          </a:p>
          <a:p>
            <a:r>
              <a:rPr lang="en-US" dirty="0" smtClean="0"/>
              <a:t>There are many types of behavior that cannot be explained through deprivation.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Theory</a:t>
            </a:r>
            <a:endParaRPr lang="en-US" dirty="0"/>
          </a:p>
        </p:txBody>
      </p:sp>
      <p:sp>
        <p:nvSpPr>
          <p:cNvPr id="3" name="Content Placeholder 2"/>
          <p:cNvSpPr>
            <a:spLocks noGrp="1"/>
          </p:cNvSpPr>
          <p:nvPr>
            <p:ph idx="1"/>
          </p:nvPr>
        </p:nvSpPr>
        <p:spPr/>
        <p:txBody>
          <a:bodyPr/>
          <a:lstStyle/>
          <a:p>
            <a:r>
              <a:rPr lang="en-US" dirty="0" smtClean="0"/>
              <a:t>Drive- Reduction theory of motivation emphasizes the internal states of the organism</a:t>
            </a:r>
          </a:p>
          <a:p>
            <a:r>
              <a:rPr lang="en-US" dirty="0" smtClean="0"/>
              <a:t>Incentive theory stresses the role of the environment in motivating behavior</a:t>
            </a:r>
          </a:p>
          <a:p>
            <a:r>
              <a:rPr lang="en-US" dirty="0" smtClean="0"/>
              <a:t>A drive is something inside of us that causes us to act- our actions are directed toward a goal, or incentive</a:t>
            </a:r>
          </a:p>
          <a:p>
            <a:r>
              <a:rPr lang="en-US" dirty="0" smtClean="0"/>
              <a:t>An incentive is the object we seek or the result we are trying to achieve through our motivated behavior.  </a:t>
            </a:r>
          </a:p>
          <a:p>
            <a:r>
              <a:rPr lang="en-US" dirty="0" smtClean="0"/>
              <a:t>Incentives are also known as </a:t>
            </a:r>
            <a:r>
              <a:rPr lang="en-US" dirty="0" err="1" smtClean="0"/>
              <a:t>reinforcers</a:t>
            </a:r>
            <a:r>
              <a:rPr lang="en-US" dirty="0" smtClean="0"/>
              <a:t>, goals, and rewards.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Theory</a:t>
            </a:r>
            <a:endParaRPr lang="en-US" dirty="0"/>
          </a:p>
        </p:txBody>
      </p:sp>
      <p:sp>
        <p:nvSpPr>
          <p:cNvPr id="3" name="Content Placeholder 2"/>
          <p:cNvSpPr>
            <a:spLocks noGrp="1"/>
          </p:cNvSpPr>
          <p:nvPr>
            <p:ph idx="1"/>
          </p:nvPr>
        </p:nvSpPr>
        <p:spPr/>
        <p:txBody>
          <a:bodyPr/>
          <a:lstStyle/>
          <a:p>
            <a:r>
              <a:rPr lang="en-US" dirty="0" smtClean="0"/>
              <a:t>Drives push us to reduce needs</a:t>
            </a:r>
          </a:p>
          <a:p>
            <a:r>
              <a:rPr lang="en-US" dirty="0" smtClean="0"/>
              <a:t>Incentives pull us to obtain them.</a:t>
            </a:r>
          </a:p>
          <a:p>
            <a:r>
              <a:rPr lang="en-US" dirty="0" smtClean="0"/>
              <a:t>Hunger may cause us to walk to the cafeteria, but the incentive for our action is the sandwich we intend to eat.</a:t>
            </a:r>
          </a:p>
          <a:p>
            <a:r>
              <a:rPr lang="en-US" dirty="0" smtClean="0"/>
              <a:t>People are generally motivated to obtain positive incentives and to avoid negative incentives.</a:t>
            </a:r>
          </a:p>
          <a:p>
            <a:r>
              <a:rPr lang="en-US" dirty="0" smtClean="0"/>
              <a:t>What could be a positive incentive?</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Praise or recognition.</a:t>
            </a:r>
          </a:p>
          <a:p>
            <a:r>
              <a:rPr lang="en-US" dirty="0" smtClean="0"/>
              <a:t>How are incentives different from drives?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Drives are internal while incentives are external.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Theory</a:t>
            </a:r>
            <a:endParaRPr lang="en-US" dirty="0"/>
          </a:p>
        </p:txBody>
      </p:sp>
      <p:sp>
        <p:nvSpPr>
          <p:cNvPr id="3" name="Content Placeholder 2"/>
          <p:cNvSpPr>
            <a:spLocks noGrp="1"/>
          </p:cNvSpPr>
          <p:nvPr>
            <p:ph idx="1"/>
          </p:nvPr>
        </p:nvSpPr>
        <p:spPr/>
        <p:txBody>
          <a:bodyPr/>
          <a:lstStyle/>
          <a:p>
            <a:r>
              <a:rPr lang="en-US" dirty="0" smtClean="0"/>
              <a:t>Cognitive psychologists seek to explain motivation by looking at forces inside and outside of us that energize us to move.</a:t>
            </a:r>
          </a:p>
          <a:p>
            <a:r>
              <a:rPr lang="en-US" dirty="0" smtClean="0"/>
              <a:t>We act through extrinsic motivation- engage in activities to reduce biological needs or obtain incentives or external rewards.</a:t>
            </a:r>
          </a:p>
          <a:p>
            <a:r>
              <a:rPr lang="en-US" dirty="0" smtClean="0"/>
              <a:t>Intrinsic motivation refers to engaging in activities because those activities are personally rewarding or because engaging in them fulfills our beliefs or expectations.</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Theory</a:t>
            </a:r>
            <a:endParaRPr lang="en-US" dirty="0"/>
          </a:p>
        </p:txBody>
      </p:sp>
      <p:sp>
        <p:nvSpPr>
          <p:cNvPr id="3" name="Content Placeholder 2"/>
          <p:cNvSpPr>
            <a:spLocks noGrp="1"/>
          </p:cNvSpPr>
          <p:nvPr>
            <p:ph idx="1"/>
          </p:nvPr>
        </p:nvSpPr>
        <p:spPr/>
        <p:txBody>
          <a:bodyPr/>
          <a:lstStyle/>
          <a:p>
            <a:r>
              <a:rPr lang="en-US" dirty="0" smtClean="0"/>
              <a:t>For example, if you spend hours and hours playing basketball because you wish to excel at the sport, you are following intrinsic motivation.</a:t>
            </a:r>
          </a:p>
          <a:p>
            <a:r>
              <a:rPr lang="en-US" dirty="0" smtClean="0"/>
              <a:t>If you spend hours playing basketball because your parents want you to excel at the sport, you are following extrinsic motivation.</a:t>
            </a:r>
          </a:p>
          <a:p>
            <a:r>
              <a:rPr lang="en-US" dirty="0" smtClean="0"/>
              <a:t>If you play just for the fun of it, you are following intrinsic motivation.</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Theory</a:t>
            </a:r>
            <a:endParaRPr lang="en-US" dirty="0"/>
          </a:p>
        </p:txBody>
      </p:sp>
      <p:sp>
        <p:nvSpPr>
          <p:cNvPr id="3" name="Content Placeholder 2"/>
          <p:cNvSpPr>
            <a:spLocks noGrp="1"/>
          </p:cNvSpPr>
          <p:nvPr>
            <p:ph idx="1"/>
          </p:nvPr>
        </p:nvSpPr>
        <p:spPr/>
        <p:txBody>
          <a:bodyPr/>
          <a:lstStyle/>
          <a:p>
            <a:r>
              <a:rPr lang="en-US" dirty="0" smtClean="0"/>
              <a:t>Both motivations- You may go out to dinner with your friends because you need to satisfy your hunger (extrinsic motivation)and wish to socialize with your friends (intrinsic motivation).</a:t>
            </a:r>
          </a:p>
          <a:p>
            <a:r>
              <a:rPr lang="en-US" dirty="0" smtClean="0"/>
              <a:t>If you are motivated by both intrinsic and extrinsic motivations, do you perform more effectively or persistently at a task?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Theory</a:t>
            </a:r>
            <a:endParaRPr lang="en-US" dirty="0"/>
          </a:p>
        </p:txBody>
      </p:sp>
      <p:sp>
        <p:nvSpPr>
          <p:cNvPr id="3" name="Content Placeholder 2"/>
          <p:cNvSpPr>
            <a:spLocks noGrp="1"/>
          </p:cNvSpPr>
          <p:nvPr>
            <p:ph idx="1"/>
          </p:nvPr>
        </p:nvSpPr>
        <p:spPr/>
        <p:txBody>
          <a:bodyPr/>
          <a:lstStyle/>
          <a:p>
            <a:r>
              <a:rPr lang="en-US" dirty="0" err="1" smtClean="0"/>
              <a:t>Overjustification</a:t>
            </a:r>
            <a:r>
              <a:rPr lang="en-US" dirty="0" smtClean="0"/>
              <a:t> effect:</a:t>
            </a:r>
          </a:p>
          <a:p>
            <a:r>
              <a:rPr lang="en-US" dirty="0" smtClean="0"/>
              <a:t>When people are give more extrinsic motivation than necessary to perform a task, their intrinsic motivation declines.</a:t>
            </a:r>
          </a:p>
          <a:p>
            <a:r>
              <a:rPr lang="en-US" dirty="0" smtClean="0"/>
              <a:t>Say you enjoy reading books- according to the </a:t>
            </a:r>
            <a:r>
              <a:rPr lang="en-US" dirty="0" err="1" smtClean="0"/>
              <a:t>overjustification</a:t>
            </a:r>
            <a:r>
              <a:rPr lang="en-US" dirty="0" smtClean="0"/>
              <a:t> effect, if someone started paying you to read books, you would enjoy reading books less.</a:t>
            </a:r>
          </a:p>
          <a:p>
            <a:r>
              <a:rPr lang="en-US" dirty="0" smtClean="0"/>
              <a:t>Why am I doing this? If you get paid less, you might start reading less.  If you are no longer  paid to read books, you might lose all interest in </a:t>
            </a:r>
            <a:r>
              <a:rPr lang="en-US" smtClean="0"/>
              <a:t>the task.</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Motives</a:t>
            </a:r>
            <a:endParaRPr lang="en-US" dirty="0"/>
          </a:p>
        </p:txBody>
      </p:sp>
      <p:sp>
        <p:nvSpPr>
          <p:cNvPr id="3" name="Content Placeholder 2"/>
          <p:cNvSpPr>
            <a:spLocks noGrp="1"/>
          </p:cNvSpPr>
          <p:nvPr>
            <p:ph idx="1"/>
          </p:nvPr>
        </p:nvSpPr>
        <p:spPr/>
        <p:txBody>
          <a:bodyPr/>
          <a:lstStyle/>
          <a:p>
            <a:r>
              <a:rPr lang="en-US" dirty="0" smtClean="0"/>
              <a:t>Measuring the need for achievement: Thematic Apperception Test</a:t>
            </a:r>
          </a:p>
          <a:p>
            <a:endParaRPr lang="en-US" dirty="0" smtClean="0"/>
          </a:p>
          <a:p>
            <a:r>
              <a:rPr lang="en-US" dirty="0" smtClean="0"/>
              <a:t>Fear of failure</a:t>
            </a:r>
          </a:p>
          <a:p>
            <a:endParaRPr lang="en-US" dirty="0" smtClean="0"/>
          </a:p>
          <a:p>
            <a:r>
              <a:rPr lang="en-US" dirty="0" smtClean="0"/>
              <a:t>Fear of success</a:t>
            </a:r>
          </a:p>
          <a:p>
            <a:endParaRPr lang="en-US" dirty="0" smtClean="0"/>
          </a:p>
          <a:p>
            <a:r>
              <a:rPr lang="en-US" dirty="0" smtClean="0"/>
              <a:t>Maslow’s Hierarchy of Needs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Motivation- part of the underlying whys of behavior.</a:t>
            </a:r>
          </a:p>
          <a:p>
            <a:r>
              <a:rPr lang="en-US" dirty="0" smtClean="0"/>
              <a:t>Psychologists explain motivation and why we experience it in different ways through instinct, drive-reduction, incentive and cognitive theories of motivation </a:t>
            </a:r>
          </a:p>
          <a:p>
            <a:endParaRPr lang="en-US" dirty="0" smtClean="0"/>
          </a:p>
          <a:p>
            <a:r>
              <a:rPr lang="en-US" dirty="0" smtClean="0"/>
              <a:t>Project: Quick Lab on page 316</a:t>
            </a:r>
          </a:p>
          <a:p>
            <a:endParaRPr lang="en-US" dirty="0" smtClean="0"/>
          </a:p>
          <a:p>
            <a:pPr>
              <a:buNone/>
            </a:pP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sp>
        <p:nvSpPr>
          <p:cNvPr id="3" name="Content Placeholder 2"/>
          <p:cNvSpPr>
            <a:spLocks noGrp="1"/>
          </p:cNvSpPr>
          <p:nvPr>
            <p:ph idx="1"/>
          </p:nvPr>
        </p:nvSpPr>
        <p:spPr/>
        <p:txBody>
          <a:bodyPr/>
          <a:lstStyle/>
          <a:p>
            <a:r>
              <a:rPr lang="en-US" dirty="0" smtClean="0"/>
              <a:t>Fundamental needs- hunger</a:t>
            </a:r>
          </a:p>
          <a:p>
            <a:endParaRPr lang="en-US" dirty="0" smtClean="0"/>
          </a:p>
          <a:p>
            <a:r>
              <a:rPr lang="en-US" dirty="0" smtClean="0"/>
              <a:t>Psychological needs- need to belong, need to love, acquire esteem through competence and achievement</a:t>
            </a:r>
          </a:p>
          <a:p>
            <a:endParaRPr lang="en-US" dirty="0" smtClean="0"/>
          </a:p>
          <a:p>
            <a:r>
              <a:rPr lang="en-US" dirty="0" smtClean="0"/>
              <a:t>Self-actualization needs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Theories of </a:t>
            </a:r>
            <a:r>
              <a:rPr lang="en-US" dirty="0" smtClean="0"/>
              <a:t>Emotion – chart p. </a:t>
            </a:r>
            <a:r>
              <a:rPr lang="en-US" smtClean="0"/>
              <a:t>335</a:t>
            </a:r>
            <a:endParaRPr lang="en-US" dirty="0"/>
          </a:p>
        </p:txBody>
      </p:sp>
      <p:sp>
        <p:nvSpPr>
          <p:cNvPr id="3" name="Content Placeholder 2"/>
          <p:cNvSpPr>
            <a:spLocks noGrp="1"/>
          </p:cNvSpPr>
          <p:nvPr>
            <p:ph idx="1"/>
          </p:nvPr>
        </p:nvSpPr>
        <p:spPr/>
        <p:txBody>
          <a:bodyPr/>
          <a:lstStyle/>
          <a:p>
            <a:r>
              <a:rPr lang="en-US" dirty="0" smtClean="0">
                <a:hlinkClick r:id="rId3"/>
              </a:rPr>
              <a:t>http://youtu.be/_</a:t>
            </a:r>
            <a:r>
              <a:rPr lang="en-US" dirty="0" smtClean="0">
                <a:hlinkClick r:id="rId3"/>
              </a:rPr>
              <a:t>Al3wGg2hp8</a:t>
            </a:r>
            <a:endParaRPr lang="en-US" dirty="0" smtClean="0"/>
          </a:p>
          <a:p>
            <a:endParaRPr lang="en-US" dirty="0" smtClean="0"/>
          </a:p>
          <a:p>
            <a:r>
              <a:rPr lang="en-US" dirty="0" smtClean="0"/>
              <a:t>TAT Experiment:</a:t>
            </a:r>
          </a:p>
          <a:p>
            <a:endParaRPr lang="en-US" dirty="0" smtClean="0"/>
          </a:p>
          <a:p>
            <a:r>
              <a:rPr lang="en-US" dirty="0" smtClean="0">
                <a:hlinkClick r:id="rId4"/>
              </a:rPr>
              <a:t>http://www.utpsyc.org/TATintro/</a:t>
            </a:r>
            <a:endParaRPr lang="en-US" dirty="0" smtClean="0"/>
          </a:p>
          <a:p>
            <a:endParaRPr lang="en-US" dirty="0" smtClean="0"/>
          </a:p>
          <a:p>
            <a:r>
              <a:rPr lang="en-US" dirty="0" smtClean="0"/>
              <a:t>Maslow’s Hierarchy of Needs</a:t>
            </a:r>
          </a:p>
          <a:p>
            <a:r>
              <a:rPr lang="en-US" dirty="0" smtClean="0">
                <a:hlinkClick r:id="rId5"/>
              </a:rPr>
              <a:t>http://youtu.be/yM8SwZkvCIY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That’s 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Psychological theories of motivation</a:t>
            </a:r>
            <a:endParaRPr lang="en-US" dirty="0"/>
          </a:p>
        </p:txBody>
      </p:sp>
      <p:sp>
        <p:nvSpPr>
          <p:cNvPr id="3" name="Content Placeholder 2"/>
          <p:cNvSpPr>
            <a:spLocks noGrp="1"/>
          </p:cNvSpPr>
          <p:nvPr>
            <p:ph idx="1"/>
          </p:nvPr>
        </p:nvSpPr>
        <p:spPr/>
        <p:txBody>
          <a:bodyPr/>
          <a:lstStyle/>
          <a:p>
            <a:r>
              <a:rPr lang="en-US" dirty="0" smtClean="0">
                <a:hlinkClick r:id="rId3"/>
              </a:rPr>
              <a:t>http://youtu.be/OO_jxWJlKgw</a:t>
            </a:r>
            <a:endParaRPr lang="en-US" dirty="0" smtClean="0"/>
          </a:p>
          <a:p>
            <a:endParaRPr lang="en-US" dirty="0" smtClean="0"/>
          </a:p>
          <a:p>
            <a:r>
              <a:rPr lang="en-US" dirty="0" smtClean="0"/>
              <a:t>Daniel Pink- the Science of Motivation-</a:t>
            </a:r>
          </a:p>
          <a:p>
            <a:r>
              <a:rPr lang="en-US" dirty="0" smtClean="0">
                <a:hlinkClick r:id="rId4"/>
              </a:rPr>
              <a:t>http://www.ted.com/talks/dan_pink_on_motivation.html</a:t>
            </a:r>
            <a:endParaRPr lang="en-US" dirty="0" smtClean="0"/>
          </a:p>
          <a:p>
            <a:endParaRPr lang="en-US" dirty="0" smtClean="0"/>
          </a:p>
          <a:p>
            <a:r>
              <a:rPr lang="en-US" dirty="0" smtClean="0"/>
              <a:t>Theories of Emotion</a:t>
            </a:r>
          </a:p>
          <a:p>
            <a:r>
              <a:rPr lang="en-US" smtClean="0">
                <a:hlinkClick r:id="rId5"/>
              </a:rPr>
              <a:t>http://youtu.be/_Al3wGg2hp8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Instinct Theory</a:t>
            </a:r>
            <a:endParaRPr lang="en-US" dirty="0"/>
          </a:p>
        </p:txBody>
      </p:sp>
      <p:sp>
        <p:nvSpPr>
          <p:cNvPr id="3" name="Content Placeholder 2"/>
          <p:cNvSpPr>
            <a:spLocks noGrp="1"/>
          </p:cNvSpPr>
          <p:nvPr>
            <p:ph idx="1"/>
          </p:nvPr>
        </p:nvSpPr>
        <p:spPr/>
        <p:txBody>
          <a:bodyPr/>
          <a:lstStyle/>
          <a:p>
            <a:r>
              <a:rPr lang="en-US" dirty="0" smtClean="0"/>
              <a:t>In the early 1900s a psychologist proposed that humans were motivated by a variety of instincts.</a:t>
            </a:r>
          </a:p>
          <a:p>
            <a:r>
              <a:rPr lang="en-US" dirty="0" smtClean="0"/>
              <a:t>Instincts are natural or inherited tendencies of an organism to make a specific response to certain environmental stimuli without involving reason.</a:t>
            </a:r>
          </a:p>
          <a:p>
            <a:r>
              <a:rPr lang="en-US" dirty="0" smtClean="0"/>
              <a:t>Instincts occur in almost the same way among all members of species</a:t>
            </a:r>
          </a:p>
          <a:p>
            <a:r>
              <a:rPr lang="en-US" dirty="0" smtClean="0"/>
              <a:t>William James- proposed that humans have instincts such as cleanliness, curiosity, parental love, sociability, and sympathy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Instinct Theory</a:t>
            </a:r>
            <a:endParaRPr lang="en-US" dirty="0"/>
          </a:p>
        </p:txBody>
      </p:sp>
      <p:sp>
        <p:nvSpPr>
          <p:cNvPr id="3" name="Content Placeholder 2"/>
          <p:cNvSpPr>
            <a:spLocks noGrp="1"/>
          </p:cNvSpPr>
          <p:nvPr>
            <p:ph idx="1"/>
          </p:nvPr>
        </p:nvSpPr>
        <p:spPr/>
        <p:txBody>
          <a:bodyPr/>
          <a:lstStyle/>
          <a:p>
            <a:r>
              <a:rPr lang="en-US" dirty="0" smtClean="0"/>
              <a:t>Psychologists eventually realized a flaw in instinct theory- instincts do not explain behavior; they simply label behavior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Drive-Reduction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When we are motivated, it moves us to action</a:t>
            </a:r>
          </a:p>
          <a:p>
            <a:r>
              <a:rPr lang="en-US" dirty="0" smtClean="0"/>
              <a:t>The thing that motivates us starts with a need that leads to a </a:t>
            </a:r>
            <a:r>
              <a:rPr lang="en-US" b="1" dirty="0" smtClean="0"/>
              <a:t>drive</a:t>
            </a:r>
            <a:endParaRPr lang="en-US" dirty="0" smtClean="0"/>
          </a:p>
          <a:p>
            <a:r>
              <a:rPr lang="en-US" dirty="0" smtClean="0"/>
              <a:t>A need results from a lack of something desirable or useful</a:t>
            </a:r>
          </a:p>
          <a:p>
            <a:r>
              <a:rPr lang="en-US" dirty="0" smtClean="0"/>
              <a:t>We need oxygen and food to survive (physiological needs)and self-esteem or social approval (psychological needs).</a:t>
            </a:r>
          </a:p>
          <a:p>
            <a:r>
              <a:rPr lang="en-US" dirty="0" smtClean="0"/>
              <a:t>A need produces a drive, which is an internal condition that can change over time and orients an individual toward a specific goal or goals.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Drive-Reduction Theory</a:t>
            </a:r>
            <a:endParaRPr lang="en-US" dirty="0"/>
          </a:p>
        </p:txBody>
      </p:sp>
      <p:sp>
        <p:nvSpPr>
          <p:cNvPr id="3" name="Content Placeholder 2"/>
          <p:cNvSpPr>
            <a:spLocks noGrp="1"/>
          </p:cNvSpPr>
          <p:nvPr>
            <p:ph idx="1"/>
          </p:nvPr>
        </p:nvSpPr>
        <p:spPr/>
        <p:txBody>
          <a:bodyPr/>
          <a:lstStyle/>
          <a:p>
            <a:r>
              <a:rPr lang="en-US" dirty="0" smtClean="0"/>
              <a:t>According to Clark Hull (1943), when an organism is deprived of something it needs or wants (such as food or water), it becomes tense and agitated.</a:t>
            </a:r>
          </a:p>
          <a:p>
            <a:r>
              <a:rPr lang="en-US" dirty="0" smtClean="0"/>
              <a:t>To relieve this tension, it engages in more or less random activity.  Thus biological needs drive an organism to act, and the organism strives to maintain homeostasis (tendency of the body to return to or maintain a balanced state.</a:t>
            </a:r>
          </a:p>
          <a:p>
            <a:r>
              <a:rPr lang="en-US" dirty="0" smtClean="0"/>
              <a:t>If a behavior reduces the drive, the organism will begin to acquire a habit.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Theory</a:t>
            </a:r>
            <a:endParaRPr lang="en-US" dirty="0"/>
          </a:p>
        </p:txBody>
      </p:sp>
      <p:sp>
        <p:nvSpPr>
          <p:cNvPr id="3" name="Content Placeholder 2"/>
          <p:cNvSpPr>
            <a:spLocks noGrp="1"/>
          </p:cNvSpPr>
          <p:nvPr>
            <p:ph idx="1"/>
          </p:nvPr>
        </p:nvSpPr>
        <p:spPr/>
        <p:txBody>
          <a:bodyPr/>
          <a:lstStyle/>
          <a:p>
            <a:r>
              <a:rPr lang="en-US" dirty="0" smtClean="0"/>
              <a:t>When the drive is again felt, the organism will first try the same response.</a:t>
            </a:r>
          </a:p>
          <a:p>
            <a:r>
              <a:rPr lang="en-US" dirty="0" smtClean="0"/>
              <a:t>Habits channel drives in certain directions.</a:t>
            </a:r>
          </a:p>
          <a:p>
            <a:r>
              <a:rPr lang="en-US" dirty="0" smtClean="0"/>
              <a:t>D-R Theory states that physiological needs drive an organism to act in either random or habitual ways.</a:t>
            </a:r>
          </a:p>
          <a:p>
            <a:r>
              <a:rPr lang="en-US" dirty="0" smtClean="0"/>
              <a:t>This drive continues until the organism’s needs are satisfied and it returns to a preset optimal state.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Theory</a:t>
            </a:r>
            <a:endParaRPr lang="en-US" dirty="0"/>
          </a:p>
        </p:txBody>
      </p:sp>
      <p:sp>
        <p:nvSpPr>
          <p:cNvPr id="3" name="Content Placeholder 2"/>
          <p:cNvSpPr>
            <a:spLocks noGrp="1"/>
          </p:cNvSpPr>
          <p:nvPr>
            <p:ph idx="1"/>
          </p:nvPr>
        </p:nvSpPr>
        <p:spPr/>
        <p:txBody>
          <a:bodyPr/>
          <a:lstStyle/>
          <a:p>
            <a:r>
              <a:rPr lang="en-US" dirty="0" smtClean="0"/>
              <a:t>Hull suggested that all human motives- from the desire to acquire property to striving for excellence and seeking affection or amusement are extensions of basic biological needs.</a:t>
            </a:r>
          </a:p>
          <a:p>
            <a:r>
              <a:rPr lang="en-US" dirty="0" smtClean="0"/>
              <a:t>Ex. People develop the need for social approval because as infants they were fed and cared for by a smiling mother or father.</a:t>
            </a:r>
          </a:p>
          <a:p>
            <a:r>
              <a:rPr lang="en-US" dirty="0" smtClean="0"/>
              <a:t>Gradually, through conditioning and generalization, the need for approval becomes important in itself.</a:t>
            </a:r>
          </a:p>
          <a:p>
            <a:r>
              <a:rPr lang="en-US" dirty="0" smtClean="0"/>
              <a:t>Thus approval becomes a learned drive.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577</TotalTime>
  <Words>1067</Words>
  <Application>Microsoft Office PowerPoint</Application>
  <PresentationFormat>On-screen Show (4:3)</PresentationFormat>
  <Paragraphs>122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Ch. 12 Motivation and Emotion</vt:lpstr>
      <vt:lpstr>Slide 2</vt:lpstr>
      <vt:lpstr>Psychological theories of motivation</vt:lpstr>
      <vt:lpstr>Instinct Theory</vt:lpstr>
      <vt:lpstr>Instinct Theory</vt:lpstr>
      <vt:lpstr>Drive-Reduction Theory</vt:lpstr>
      <vt:lpstr>Drive-Reduction Theory</vt:lpstr>
      <vt:lpstr>D-R Theory</vt:lpstr>
      <vt:lpstr>D-R Theory</vt:lpstr>
      <vt:lpstr>D-R Theory</vt:lpstr>
      <vt:lpstr>Incentive Theory</vt:lpstr>
      <vt:lpstr>Incentive Theory</vt:lpstr>
      <vt:lpstr>Slide 13</vt:lpstr>
      <vt:lpstr>Slide 14</vt:lpstr>
      <vt:lpstr>Cognitive Theory</vt:lpstr>
      <vt:lpstr>Cognitive Theory</vt:lpstr>
      <vt:lpstr>Cognitive Theory</vt:lpstr>
      <vt:lpstr>Cognitive Theory</vt:lpstr>
      <vt:lpstr>Social Motives</vt:lpstr>
      <vt:lpstr>Maslow’s Hierarchy of Needs</vt:lpstr>
      <vt:lpstr>Theories of Emotion – chart p. 335</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12 Motivation and Emotion</dc:title>
  <dc:creator>Administrator</dc:creator>
  <cp:lastModifiedBy>Administrator</cp:lastModifiedBy>
  <cp:revision>32</cp:revision>
  <dcterms:created xsi:type="dcterms:W3CDTF">2012-04-07T17:42:32Z</dcterms:created>
  <dcterms:modified xsi:type="dcterms:W3CDTF">2014-03-05T17:26:57Z</dcterms:modified>
</cp:coreProperties>
</file>