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ppt/notesSlides/notesSlide28.xml" ContentType="application/vnd.openxmlformats-officedocument.presentationml.notesSlide+xml"/>
  <Override PartName="/ppt/slides/slide22.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6" r:id="rId1"/>
  </p:sldMasterIdLst>
  <p:notesMasterIdLst>
    <p:notesMasterId r:id="rId30"/>
  </p:notesMasterIdLst>
  <p:sldIdLst>
    <p:sldId id="256" r:id="rId2"/>
    <p:sldId id="275" r:id="rId3"/>
    <p:sldId id="274" r:id="rId4"/>
    <p:sldId id="276" r:id="rId5"/>
    <p:sldId id="277" r:id="rId6"/>
    <p:sldId id="257" r:id="rId7"/>
    <p:sldId id="258" r:id="rId8"/>
    <p:sldId id="259" r:id="rId9"/>
    <p:sldId id="260" r:id="rId10"/>
    <p:sldId id="278" r:id="rId11"/>
    <p:sldId id="279" r:id="rId12"/>
    <p:sldId id="261" r:id="rId13"/>
    <p:sldId id="262" r:id="rId14"/>
    <p:sldId id="280" r:id="rId15"/>
    <p:sldId id="281" r:id="rId16"/>
    <p:sldId id="271" r:id="rId17"/>
    <p:sldId id="263" r:id="rId18"/>
    <p:sldId id="268" r:id="rId19"/>
    <p:sldId id="269" r:id="rId20"/>
    <p:sldId id="270" r:id="rId21"/>
    <p:sldId id="264" r:id="rId22"/>
    <p:sldId id="273" r:id="rId23"/>
    <p:sldId id="265" r:id="rId24"/>
    <p:sldId id="266" r:id="rId25"/>
    <p:sldId id="272" r:id="rId26"/>
    <p:sldId id="283" r:id="rId27"/>
    <p:sldId id="282" r:id="rId28"/>
    <p:sldId id="26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4" d="100"/>
          <a:sy n="94" d="100"/>
        </p:scale>
        <p:origin x="-76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043DC6-4D25-408A-8444-FB05919C6B34}" type="datetimeFigureOut">
              <a:rPr lang="en-US" smtClean="0"/>
              <a:pPr/>
              <a:t>8/26/15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49398-6E22-485C-9A6E-994358EBA7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Pericles- Funeral Oration</a:t>
            </a:r>
            <a:endParaRPr lang="en-US" dirty="0"/>
          </a:p>
        </p:txBody>
      </p:sp>
      <p:sp>
        <p:nvSpPr>
          <p:cNvPr id="4" name="Slide Number Placeholder 3"/>
          <p:cNvSpPr>
            <a:spLocks noGrp="1"/>
          </p:cNvSpPr>
          <p:nvPr>
            <p:ph type="sldNum" sz="quarter" idx="10"/>
          </p:nvPr>
        </p:nvSpPr>
        <p:spPr/>
        <p:txBody>
          <a:bodyPr/>
          <a:lstStyle/>
          <a:p>
            <a:fld id="{87449398-6E22-485C-9A6E-994358EBA79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Comparison</a:t>
            </a:r>
            <a:r>
              <a:rPr lang="en-US" baseline="0" dirty="0" smtClean="0"/>
              <a:t> of Pericles Funeral Oration to the Gettysburg Address</a:t>
            </a:r>
            <a:endParaRPr lang="en-US" dirty="0"/>
          </a:p>
        </p:txBody>
      </p:sp>
      <p:sp>
        <p:nvSpPr>
          <p:cNvPr id="4" name="Slide Number Placeholder 3"/>
          <p:cNvSpPr>
            <a:spLocks noGrp="1"/>
          </p:cNvSpPr>
          <p:nvPr>
            <p:ph type="sldNum" sz="quarter" idx="10"/>
          </p:nvPr>
        </p:nvSpPr>
        <p:spPr/>
        <p:txBody>
          <a:bodyPr/>
          <a:lstStyle/>
          <a:p>
            <a:fld id="{87449398-6E22-485C-9A6E-994358EBA79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49398-6E22-485C-9A6E-994358EBA79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Aristotle’s syllogism.</a:t>
            </a:r>
            <a:endParaRPr lang="en-US" dirty="0"/>
          </a:p>
        </p:txBody>
      </p:sp>
      <p:sp>
        <p:nvSpPr>
          <p:cNvPr id="4" name="Slide Number Placeholder 3"/>
          <p:cNvSpPr>
            <a:spLocks noGrp="1"/>
          </p:cNvSpPr>
          <p:nvPr>
            <p:ph type="sldNum" sz="quarter" idx="10"/>
          </p:nvPr>
        </p:nvSpPr>
        <p:spPr/>
        <p:txBody>
          <a:bodyPr/>
          <a:lstStyle/>
          <a:p>
            <a:fld id="{87449398-6E22-485C-9A6E-994358EBA79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49398-6E22-485C-9A6E-994358EBA79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449398-6E22-485C-9A6E-994358EBA79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2BB6573-46B4-409B-AF2B-9FA73AA6FA0B}" type="datetimeFigureOut">
              <a:rPr lang="en-US" smtClean="0"/>
              <a:pPr/>
              <a:t>8/26/15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9A7F5D51-CA61-470E-BDE4-4DB128CF51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B6573-46B4-409B-AF2B-9FA73AA6FA0B}"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5D51-CA61-470E-BDE4-4DB128CF51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BB6573-46B4-409B-AF2B-9FA73AA6FA0B}"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5D51-CA61-470E-BDE4-4DB128CF51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2BB6573-46B4-409B-AF2B-9FA73AA6FA0B}" type="datetimeFigureOut">
              <a:rPr lang="en-US" smtClean="0"/>
              <a:pPr/>
              <a:t>8/26/15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A7F5D51-CA61-470E-BDE4-4DB128CF51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2BB6573-46B4-409B-AF2B-9FA73AA6FA0B}" type="datetimeFigureOut">
              <a:rPr lang="en-US" smtClean="0"/>
              <a:pPr/>
              <a:t>8/26/15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9A7F5D51-CA61-470E-BDE4-4DB128CF51D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2BB6573-46B4-409B-AF2B-9FA73AA6FA0B}" type="datetimeFigureOut">
              <a:rPr lang="en-US" smtClean="0"/>
              <a:pPr/>
              <a:t>8/26/15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A7F5D51-CA61-470E-BDE4-4DB128CF51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2BB6573-46B4-409B-AF2B-9FA73AA6FA0B}" type="datetimeFigureOut">
              <a:rPr lang="en-US" smtClean="0"/>
              <a:pPr/>
              <a:t>8/26/15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A7F5D51-CA61-470E-BDE4-4DB128CF51D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2BB6573-46B4-409B-AF2B-9FA73AA6FA0B}" type="datetimeFigureOut">
              <a:rPr lang="en-US" smtClean="0"/>
              <a:pPr/>
              <a:t>8/26/15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5D51-CA61-470E-BDE4-4DB128CF51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BB6573-46B4-409B-AF2B-9FA73AA6FA0B}" type="datetimeFigureOut">
              <a:rPr lang="en-US" smtClean="0"/>
              <a:pPr/>
              <a:t>8/26/15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F5D51-CA61-470E-BDE4-4DB128CF51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2BB6573-46B4-409B-AF2B-9FA73AA6FA0B}" type="datetimeFigureOut">
              <a:rPr lang="en-US" smtClean="0"/>
              <a:pPr/>
              <a:t>8/26/15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F5D51-CA61-470E-BDE4-4DB128CF51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2BB6573-46B4-409B-AF2B-9FA73AA6FA0B}" type="datetimeFigureOut">
              <a:rPr lang="en-US" smtClean="0"/>
              <a:pPr/>
              <a:t>8/26/15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A7F5D51-CA61-470E-BDE4-4DB128CF51D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BB6573-46B4-409B-AF2B-9FA73AA6FA0B}" type="datetimeFigureOut">
              <a:rPr lang="en-US" smtClean="0"/>
              <a:pPr/>
              <a:t>8/26/15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A7F5D51-CA61-470E-BDE4-4DB128CF51D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youtube.com/watch?v=8ew4qCi--QY"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The Rise of Democratic Ideas</a:t>
            </a:r>
            <a:r>
              <a:rPr lang="en-US" smtClean="0"/>
              <a:t/>
            </a:r>
            <a:br>
              <a:rPr lang="en-US" smtClean="0"/>
            </a:br>
            <a:r>
              <a:rPr lang="en-US" smtClean="0"/>
              <a:t>Greece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Solon also established four classes of citizenship based on wealth rather than heredity (Only the 3 highest classes could hold office)</a:t>
            </a:r>
          </a:p>
          <a:p>
            <a:r>
              <a:rPr lang="en-US" dirty="0" smtClean="0"/>
              <a:t>Even the lowest class of citizens could vote in the assembly, and eventually, sit on juries</a:t>
            </a:r>
          </a:p>
          <a:p>
            <a:r>
              <a:rPr lang="en-US" dirty="0" smtClean="0"/>
              <a:t>All free adult males were citizens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Solon also created a new council of Four Hundred- which prepared business for the already existing council</a:t>
            </a:r>
          </a:p>
          <a:p>
            <a:r>
              <a:rPr lang="en-US" dirty="0" smtClean="0"/>
              <a:t>These acts increased participation in government, but Athens was still basically run by an aristocracy</a:t>
            </a:r>
          </a:p>
          <a:p>
            <a:pPr lvl="1"/>
            <a:r>
              <a:rPr lang="en-US" dirty="0" smtClean="0"/>
              <a:t>Only about 1/10 were citizens</a:t>
            </a:r>
          </a:p>
          <a:p>
            <a:pPr lvl="1"/>
            <a:r>
              <a:rPr lang="en-US" dirty="0" smtClean="0"/>
              <a:t>Citizenship was denied to women, slaves, and foreign residents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Athens</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10000"/>
          </a:bodyPr>
          <a:lstStyle/>
          <a:p>
            <a:r>
              <a:rPr lang="en-US" dirty="0" smtClean="0"/>
              <a:t>In 508 B.C., Cleisthenes, another reformer, gained the upper hand.  He created a new Council of Five Hundred to supervise foreign affairs, oversee the treasury, and propose laws.  He gave to the Athenian assembly, composed of male citizens, authority to pass laws after free and open debate.</a:t>
            </a:r>
          </a:p>
          <a:p>
            <a:r>
              <a:rPr lang="en-US" dirty="0" smtClean="0"/>
              <a:t>He increased the power of the assembly  by allowing all citizens to submit laws for debate and passage.</a:t>
            </a:r>
          </a:p>
          <a:p>
            <a:r>
              <a:rPr lang="en-US" dirty="0" smtClean="0"/>
              <a:t>He wanted to break up the power of the nobility</a:t>
            </a:r>
          </a:p>
          <a:p>
            <a:r>
              <a:rPr lang="en-US" dirty="0" smtClean="0"/>
              <a:t>For this reason, Cleisthenes’ reforms laid the foundation for Athenian democracy.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Greece</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r>
              <a:rPr lang="en-US" dirty="0" smtClean="0"/>
              <a:t>Classical Greece is the name  given to the period from 500 to 338 B.C.  During this time, the Greeks fought two wars.  The first war was against the Persians, who were defeated by the unified Greeks.</a:t>
            </a:r>
          </a:p>
          <a:p>
            <a:r>
              <a:rPr lang="en-US" dirty="0" smtClean="0"/>
              <a:t>Athens took over the leadership of the Greek world after the Persian War.  Under Pericles, the dominant figure in Athenian politics from 461 to 429 B.C., Athens expanded its empire, while democracy flourished at home.</a:t>
            </a:r>
          </a:p>
          <a:p>
            <a:r>
              <a:rPr lang="en-US" dirty="0" smtClean="0"/>
              <a:t>Pericles created a direct democracy.  Every male citizen could participate in the general assembly and vote on major issues.  This period was called the Age of Pericles.</a:t>
            </a:r>
          </a:p>
          <a:p>
            <a:r>
              <a:rPr lang="en-US" dirty="0" smtClean="0"/>
              <a:t>The Greek world was divided between the Athenian Empire and Sparta.  Athens and Sparta had built very different societies and they distrusted each other.  After a series of disputes, the second war of the Classical Greece period, the Great Peloponnesian War, broke out in 431 B.C.</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lnSpcReduction="10000"/>
          </a:bodyPr>
          <a:lstStyle/>
          <a:p>
            <a:r>
              <a:rPr lang="en-US" dirty="0" smtClean="0"/>
              <a:t>1. The word demos from democracy means?</a:t>
            </a:r>
          </a:p>
          <a:p>
            <a:r>
              <a:rPr lang="en-US" dirty="0" smtClean="0"/>
              <a:t>2.  By 750 B.C. the _________became the central focus of Greek life.</a:t>
            </a:r>
          </a:p>
          <a:p>
            <a:r>
              <a:rPr lang="en-US" dirty="0" smtClean="0"/>
              <a:t>3. The _________ was a community of people who shared a common identity and goals.</a:t>
            </a:r>
          </a:p>
          <a:p>
            <a:r>
              <a:rPr lang="en-US" dirty="0" smtClean="0"/>
              <a:t>4. __________ the type of government ruled by the few.</a:t>
            </a:r>
          </a:p>
          <a:p>
            <a:r>
              <a:rPr lang="en-US" dirty="0" smtClean="0"/>
              <a:t>5. In Greece, citizenship was denied to which three groups?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endParaRPr lang="en-US" dirty="0"/>
          </a:p>
        </p:txBody>
      </p:sp>
      <p:sp>
        <p:nvSpPr>
          <p:cNvPr id="3" name="Content Placeholder 2"/>
          <p:cNvSpPr>
            <a:spLocks noGrp="1"/>
          </p:cNvSpPr>
          <p:nvPr>
            <p:ph idx="1"/>
          </p:nvPr>
        </p:nvSpPr>
        <p:spPr/>
        <p:txBody>
          <a:bodyPr>
            <a:normAutofit lnSpcReduction="10000"/>
          </a:bodyPr>
          <a:lstStyle/>
          <a:p>
            <a:r>
              <a:rPr lang="en-US" dirty="0" smtClean="0"/>
              <a:t>6. Pericles created a _________  __________where every male citizen could participate in the general assembly.</a:t>
            </a:r>
          </a:p>
          <a:p>
            <a:r>
              <a:rPr lang="en-US" dirty="0" smtClean="0"/>
              <a:t>7. The Great Peloponnesian War (431 B.C.) was fought between what two city-states?</a:t>
            </a:r>
          </a:p>
          <a:p>
            <a:r>
              <a:rPr lang="en-US" dirty="0" smtClean="0"/>
              <a:t>8.  What contributions did Solon make to Greek society and politics?</a:t>
            </a:r>
          </a:p>
          <a:p>
            <a:r>
              <a:rPr lang="en-US" dirty="0" smtClean="0"/>
              <a:t>9.  What reforms did Cleisthenes make to the government?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Persian Wars</a:t>
            </a:r>
            <a:endParaRPr lang="en-US" dirty="0"/>
          </a:p>
        </p:txBody>
      </p:sp>
      <p:sp>
        <p:nvSpPr>
          <p:cNvPr id="3" name="Content Placeholder 2"/>
          <p:cNvSpPr>
            <a:spLocks noGrp="1"/>
          </p:cNvSpPr>
          <p:nvPr>
            <p:ph idx="1"/>
          </p:nvPr>
        </p:nvSpPr>
        <p:spPr/>
        <p:txBody>
          <a:bodyPr/>
          <a:lstStyle/>
          <a:p>
            <a:r>
              <a:rPr lang="en-US" dirty="0" smtClean="0">
                <a:hlinkClick r:id="rId3"/>
              </a:rPr>
              <a:t>Thermopylae 480 </a:t>
            </a:r>
            <a:r>
              <a:rPr lang="en-US" dirty="0" err="1" smtClean="0">
                <a:hlinkClick r:id="rId3"/>
              </a:rPr>
              <a:t>Bc</a:t>
            </a:r>
            <a:r>
              <a:rPr lang="en-US" dirty="0" smtClean="0">
                <a:hlinkClick r:id="rId3"/>
              </a:rPr>
              <a:t> (History Channel) - YouTube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Greece</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10000"/>
          </a:bodyPr>
          <a:lstStyle/>
          <a:p>
            <a:r>
              <a:rPr lang="en-US" dirty="0" smtClean="0"/>
              <a:t>The civil war lasted 27 years, until 405 B.C.  Athens surrendered when the Athenian fleet was destroyed.</a:t>
            </a:r>
          </a:p>
          <a:p>
            <a:r>
              <a:rPr lang="en-US" dirty="0" smtClean="0"/>
              <a:t>The Great Peloponnesian War weakened the Greek city-states and ruined any hope of unity among them.  For the next 70 years, Sparta, Athens, and Thebes struggled for domination.  These internal struggles caused the Greeks to ignore the growing power of Macedonia, an oversight that cost the Greeks their freedom.</a:t>
            </a:r>
          </a:p>
          <a:p>
            <a:r>
              <a:rPr lang="en-US" dirty="0" smtClean="0"/>
              <a:t>The City-States would eventually be conquered by Philip of Macedon, whose son, Alexander the Great would become a great conqueror.</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Athens</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en-US" dirty="0" smtClean="0"/>
              <a:t>After the surrender of Athens to the Spartans, Lysander ordered its walls leveled and demanded that Athens support Sparta in future wars.</a:t>
            </a:r>
          </a:p>
          <a:p>
            <a:r>
              <a:rPr lang="en-US" dirty="0" smtClean="0"/>
              <a:t>Athens was neither destroyed nor the citizens made into slaves.</a:t>
            </a:r>
          </a:p>
          <a:p>
            <a:r>
              <a:rPr lang="en-US" dirty="0" smtClean="0"/>
              <a:t>A Council of Thirty was set up to rule the city</a:t>
            </a:r>
          </a:p>
          <a:p>
            <a:pPr lvl="1"/>
            <a:r>
              <a:rPr lang="en-US" dirty="0" smtClean="0"/>
              <a:t>The oligarchy was unpopular, Athens was used to a democracy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of Thirty</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20000"/>
          </a:bodyPr>
          <a:lstStyle/>
          <a:p>
            <a:r>
              <a:rPr lang="en-US" dirty="0" smtClean="0"/>
              <a:t>The Council of Thirty seized property of wealthy merchants and plundered the temples</a:t>
            </a:r>
          </a:p>
          <a:p>
            <a:pPr lvl="1"/>
            <a:r>
              <a:rPr lang="en-US" dirty="0" smtClean="0"/>
              <a:t>Exiled 5,000 citizens</a:t>
            </a:r>
          </a:p>
          <a:p>
            <a:pPr lvl="1"/>
            <a:r>
              <a:rPr lang="en-US" dirty="0" smtClean="0"/>
              <a:t>Condemned 1,500 to death</a:t>
            </a:r>
          </a:p>
          <a:p>
            <a:pPr lvl="1"/>
            <a:r>
              <a:rPr lang="en-US" dirty="0" smtClean="0"/>
              <a:t>Put an end to teaching, free assembly, and free speech</a:t>
            </a:r>
          </a:p>
          <a:p>
            <a:r>
              <a:rPr lang="en-US" dirty="0" err="1" smtClean="0"/>
              <a:t>Critias</a:t>
            </a:r>
            <a:r>
              <a:rPr lang="en-US" dirty="0" smtClean="0"/>
              <a:t> was a former student of Socrates and had heard Socrates criticize Athenian democracy</a:t>
            </a:r>
          </a:p>
          <a:p>
            <a:r>
              <a:rPr lang="en-US" dirty="0" smtClean="0"/>
              <a:t>Socrates was ordered (with four others) to arrest the democrat Leon of Salamis, Socrates refused</a:t>
            </a:r>
          </a:p>
          <a:p>
            <a:r>
              <a:rPr lang="en-US" dirty="0" err="1" smtClean="0"/>
              <a:t>Critias</a:t>
            </a:r>
            <a:r>
              <a:rPr lang="en-US" dirty="0" smtClean="0"/>
              <a:t> forbade Socrates to ever teach again or speak in public places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Ancient Greece and Rome</a:t>
            </a:r>
            <a:endParaRPr lang="en-US" dirty="0"/>
          </a:p>
        </p:txBody>
      </p:sp>
      <p:sp>
        <p:nvSpPr>
          <p:cNvPr id="3" name="Content Placeholder 2"/>
          <p:cNvSpPr>
            <a:spLocks noGrp="1"/>
          </p:cNvSpPr>
          <p:nvPr>
            <p:ph idx="1"/>
          </p:nvPr>
        </p:nvSpPr>
        <p:spPr/>
        <p:txBody>
          <a:bodyPr>
            <a:normAutofit lnSpcReduction="10000"/>
          </a:bodyPr>
          <a:lstStyle/>
          <a:p>
            <a:r>
              <a:rPr lang="en-US" dirty="0" smtClean="0"/>
              <a:t>For the most part, throughout history, people have lived under absolute rulers, such as chieftains, kings, or pharaohs, who have total power.</a:t>
            </a:r>
          </a:p>
          <a:p>
            <a:r>
              <a:rPr lang="en-US" dirty="0" smtClean="0"/>
              <a:t>The idea that people can govern themselves- the idea of democracy, evolved very slowly over thousands of years</a:t>
            </a:r>
          </a:p>
          <a:p>
            <a:r>
              <a:rPr lang="en-US" dirty="0" smtClean="0"/>
              <a:t>Ancient Greek civilization developed the first democracy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of Thirty</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Was overthrown in less than a year, democracy was restored to Athens</a:t>
            </a:r>
          </a:p>
          <a:p>
            <a:r>
              <a:rPr lang="en-US" dirty="0" err="1" smtClean="0"/>
              <a:t>Critias</a:t>
            </a:r>
            <a:r>
              <a:rPr lang="en-US" dirty="0" smtClean="0"/>
              <a:t> was killed</a:t>
            </a:r>
          </a:p>
          <a:p>
            <a:r>
              <a:rPr lang="en-US" dirty="0" smtClean="0"/>
              <a:t>New government wants to restore the greatness of Athens</a:t>
            </a:r>
          </a:p>
          <a:p>
            <a:r>
              <a:rPr lang="en-US" dirty="0" smtClean="0"/>
              <a:t>Socrates, because of his relationship to </a:t>
            </a:r>
            <a:r>
              <a:rPr lang="en-US" dirty="0" err="1" smtClean="0"/>
              <a:t>Critias</a:t>
            </a:r>
            <a:r>
              <a:rPr lang="en-US" dirty="0" smtClean="0"/>
              <a:t>, never regained the favor of his fellow citizens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Philosophy</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en-US" dirty="0" smtClean="0"/>
              <a:t>The Greek thinkers used logic and reason to investigate the nature of the universe, human society, and morality.</a:t>
            </a:r>
          </a:p>
          <a:p>
            <a:r>
              <a:rPr lang="en-US" dirty="0" smtClean="0"/>
              <a:t>They were seeking the truth.</a:t>
            </a:r>
          </a:p>
          <a:p>
            <a:r>
              <a:rPr lang="en-US" dirty="0" smtClean="0"/>
              <a:t>The Greek thinkers based their philosophy on the following assumptions:</a:t>
            </a:r>
          </a:p>
          <a:p>
            <a:r>
              <a:rPr lang="en-US" dirty="0" smtClean="0"/>
              <a:t>1. The universe is put together in an orderly way and is subject to absolute and unchanging laws.</a:t>
            </a:r>
          </a:p>
          <a:p>
            <a:r>
              <a:rPr lang="en-US" dirty="0" smtClean="0"/>
              <a:t>2. People can understand these laws through logic and reason.</a:t>
            </a:r>
          </a:p>
          <a:p>
            <a:r>
              <a:rPr lang="en-US" dirty="0" smtClean="0"/>
              <a:t>3.The Greeks’ respect for human intelligence and the power of reason had allowed the ideas of democracy to flourish.</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Philosophy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Philosophy (“love of wisdom”) refers to an organized system of rational thought.  </a:t>
            </a:r>
            <a:r>
              <a:rPr lang="en-US" dirty="0" smtClean="0">
                <a:solidFill>
                  <a:srgbClr val="FF0000"/>
                </a:solidFill>
              </a:rPr>
              <a:t>Early Greek philosophers were concerned with the nature of the universe</a:t>
            </a:r>
            <a:r>
              <a:rPr lang="en-US" dirty="0" smtClean="0"/>
              <a:t>.  Socrates, Plato, and Aristotle are considered to be three of the greatest philosophers of the Western world.</a:t>
            </a:r>
          </a:p>
          <a:p>
            <a:r>
              <a:rPr lang="en-US" dirty="0" smtClean="0"/>
              <a:t>Socrates developed the Socratic method.  This was a question-and-answer format to lead pupils to understand things for themselves.  It was based on Socrates’ belief that knowledge is already present within each of us.  The task of philosophy is to call forth knowledge.  He encourages his students to examine their most closely held beliefs.</a:t>
            </a:r>
          </a:p>
          <a:p>
            <a:r>
              <a:rPr lang="en-US" dirty="0" smtClean="0">
                <a:solidFill>
                  <a:srgbClr val="FF0000"/>
                </a:solidFill>
              </a:rPr>
              <a:t>Socrates said “the unexamined life is not worth living.”  </a:t>
            </a:r>
            <a:r>
              <a:rPr lang="en-US" dirty="0" smtClean="0"/>
              <a:t>The belief in the individual’s ability to reason was an important contribution of Greek thought.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Philosophy</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r>
              <a:rPr lang="en-US" dirty="0" smtClean="0"/>
              <a:t>Plato was one of Socrates’ students and considered by many to be the greatest Western philosopher.</a:t>
            </a:r>
          </a:p>
          <a:p>
            <a:r>
              <a:rPr lang="en-US" dirty="0" smtClean="0"/>
              <a:t>Plato explained his views on government (or a perfectly governed society) in a work entitled The Republic.  Plato believed that people could not achieve a good life unless they lived in a just and rational state.</a:t>
            </a:r>
          </a:p>
          <a:p>
            <a:r>
              <a:rPr lang="en-US" dirty="0" smtClean="0"/>
              <a:t>The ideal state has three groups-rulers, warriors, and commoners.  Led by a philosopher-king, men and women would have the same education and equal access to all positions.</a:t>
            </a:r>
          </a:p>
          <a:p>
            <a:r>
              <a:rPr lang="en-US" dirty="0" smtClean="0">
                <a:solidFill>
                  <a:schemeClr val="tx1"/>
                </a:solidFill>
              </a:rPr>
              <a:t>Plato established a school in Athens called the Academy</a:t>
            </a:r>
            <a:r>
              <a:rPr lang="en-US" dirty="0" smtClean="0"/>
              <a:t>.  His most important pupil was Aristotle, who studied at the academy for 20 years.</a:t>
            </a:r>
          </a:p>
          <a:p>
            <a:r>
              <a:rPr lang="en-US" dirty="0" smtClean="0"/>
              <a:t>Aristotle had wide-ranging interests including ethics, logic, politics, poetry, astronomy, geology, biology, and physics.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Philosophy</a:t>
            </a:r>
            <a:endParaRPr lang="en-US" dirty="0"/>
          </a:p>
        </p:txBody>
      </p:sp>
      <p:sp>
        <p:nvSpPr>
          <p:cNvPr id="3" name="Content Placeholder 2"/>
          <p:cNvSpPr>
            <a:spLocks noGrp="1"/>
          </p:cNvSpPr>
          <p:nvPr>
            <p:ph idx="1"/>
          </p:nvPr>
        </p:nvSpPr>
        <p:spPr>
          <a:xfrm>
            <a:off x="685800" y="1524000"/>
            <a:ext cx="7772400" cy="4572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After studying and observing existing governments, Aristotle found three forms of government that would rationally direct human affairs: monarchy, aristocracy, and constitutional government.  Aristotle preferred the latter.</a:t>
            </a:r>
            <a:endParaRPr lang="en-US" dirty="0"/>
          </a:p>
        </p:txBody>
      </p:sp>
      <p:pic>
        <p:nvPicPr>
          <p:cNvPr id="4" name="Picture 3" descr="Plato.jpg"/>
          <p:cNvPicPr>
            <a:picLocks noChangeAspect="1"/>
          </p:cNvPicPr>
          <p:nvPr/>
        </p:nvPicPr>
        <p:blipFill>
          <a:blip r:embed="rId3" cstate="print"/>
          <a:stretch>
            <a:fillRect/>
          </a:stretch>
        </p:blipFill>
        <p:spPr>
          <a:xfrm>
            <a:off x="1676400" y="4495800"/>
            <a:ext cx="1447800" cy="1691640"/>
          </a:xfrm>
          <a:prstGeom prst="rect">
            <a:avLst/>
          </a:prstGeom>
        </p:spPr>
      </p:pic>
      <p:pic>
        <p:nvPicPr>
          <p:cNvPr id="5" name="Picture 4" descr="220px-Aristotle_Altemps_Inv8575.jpg"/>
          <p:cNvPicPr>
            <a:picLocks noChangeAspect="1"/>
          </p:cNvPicPr>
          <p:nvPr/>
        </p:nvPicPr>
        <p:blipFill>
          <a:blip r:embed="rId4" cstate="print"/>
          <a:stretch>
            <a:fillRect/>
          </a:stretch>
        </p:blipFill>
        <p:spPr>
          <a:xfrm>
            <a:off x="5105400" y="4038600"/>
            <a:ext cx="1965960" cy="188671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Greece</a:t>
            </a:r>
            <a:endParaRPr lang="en-US" dirty="0"/>
          </a:p>
        </p:txBody>
      </p:sp>
      <p:sp>
        <p:nvSpPr>
          <p:cNvPr id="3" name="Content Placeholder 2"/>
          <p:cNvSpPr>
            <a:spLocks noGrp="1"/>
          </p:cNvSpPr>
          <p:nvPr>
            <p:ph idx="1"/>
          </p:nvPr>
        </p:nvSpPr>
        <p:spPr>
          <a:solidFill>
            <a:schemeClr val="accent2"/>
          </a:solidFill>
          <a:ln>
            <a:solidFill>
              <a:schemeClr val="bg1"/>
            </a:solidFill>
          </a:ln>
        </p:spPr>
        <p:txBody>
          <a:bodyPr>
            <a:normAutofit fontScale="70000" lnSpcReduction="20000"/>
          </a:bodyPr>
          <a:lstStyle/>
          <a:p>
            <a:r>
              <a:rPr lang="en-US" dirty="0" smtClean="0"/>
              <a:t>In Aristotle’s Politics, he stated, “Man is by nature a political animal; it is his nature to live in a state.”</a:t>
            </a:r>
          </a:p>
          <a:p>
            <a:r>
              <a:rPr lang="en-US" b="1" dirty="0" smtClean="0"/>
              <a:t>Legacy of Greece- </a:t>
            </a:r>
            <a:r>
              <a:rPr lang="en-US" dirty="0" smtClean="0"/>
              <a:t>set lasting standards in politics and philosophy.  They did not rely on superstition or traditional explanations of the world.</a:t>
            </a:r>
          </a:p>
          <a:p>
            <a:r>
              <a:rPr lang="en-US" dirty="0" smtClean="0"/>
              <a:t>They used reason and intelligence to discover predictable patterns that they called natural laws.</a:t>
            </a:r>
          </a:p>
          <a:p>
            <a:r>
              <a:rPr lang="en-US" dirty="0" smtClean="0"/>
              <a:t>They did not want to be subject to totalitarian rulers.  So they developed direct democracy in order that citizens could actively participate in political decisions.  </a:t>
            </a:r>
          </a:p>
          <a:p>
            <a:r>
              <a:rPr lang="en-US" dirty="0" smtClean="0"/>
              <a:t>They were also the first to think of three branches of government- a legislative branch to pass laws, an executive to carry out the laws, and a judicial branch to settle disputes about the laws.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Democratic Ideas Quiz</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10.  What was a major consequence of the Peloponnesian War?</a:t>
            </a:r>
          </a:p>
          <a:p>
            <a:r>
              <a:rPr lang="en-US" dirty="0" smtClean="0"/>
              <a:t>11.  What was so unique about Greek philosophy?</a:t>
            </a:r>
          </a:p>
          <a:p>
            <a:r>
              <a:rPr lang="en-US" dirty="0" smtClean="0"/>
              <a:t>12.  What is the Socratic Method? </a:t>
            </a:r>
          </a:p>
          <a:p>
            <a:r>
              <a:rPr lang="en-US" dirty="0" smtClean="0"/>
              <a:t>13.  Do you agree or disagree with this statement from Plato: </a:t>
            </a:r>
            <a:r>
              <a:rPr lang="en-US" dirty="0" smtClean="0">
                <a:solidFill>
                  <a:srgbClr val="002060"/>
                </a:solidFill>
              </a:rPr>
              <a:t>Plato believed that people could not achieve a good life unless they lived in a just and rational state. </a:t>
            </a:r>
            <a:r>
              <a:rPr lang="en-US" dirty="0" smtClean="0">
                <a:solidFill>
                  <a:srgbClr val="FF0000"/>
                </a:solidFill>
              </a:rPr>
              <a:t>Explain your reasons.</a:t>
            </a:r>
          </a:p>
          <a:p>
            <a:r>
              <a:rPr lang="en-US" dirty="0" smtClean="0">
                <a:solidFill>
                  <a:schemeClr val="tx1"/>
                </a:solidFill>
              </a:rPr>
              <a:t>14.  Briefly describe the lasting legacy of Greece?</a:t>
            </a: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Trial of Socrates</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Can a democracy exist without freedom of thought and expression?</a:t>
            </a:r>
          </a:p>
          <a:p>
            <a:r>
              <a:rPr lang="en-US" dirty="0" smtClean="0"/>
              <a:t>Should free speech be permitted if it threatens the existence of democratic institutions?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Democracy, “rule of the people”, comes from the Greek word demos, meaning “people,” and </a:t>
            </a:r>
            <a:r>
              <a:rPr lang="en-US" dirty="0" err="1" smtClean="0"/>
              <a:t>kratos</a:t>
            </a:r>
            <a:r>
              <a:rPr lang="en-US" dirty="0" smtClean="0"/>
              <a:t>, meaning “rule” or “authority.</a:t>
            </a:r>
          </a:p>
          <a:p>
            <a:r>
              <a:rPr lang="en-US" dirty="0" smtClean="0"/>
              <a:t>Greek civilization began about 2000 B.C. in the form of city-states (because of mountainous terrain) which held  20,000 people each.</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50px-Delphi_Composite.jpg"/>
          <p:cNvPicPr>
            <a:picLocks noGrp="1" noChangeAspect="1"/>
          </p:cNvPicPr>
          <p:nvPr>
            <p:ph idx="1"/>
          </p:nvPr>
        </p:nvPicPr>
        <p:blipFill>
          <a:blip r:embed="rId3"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cient Map Greece.jpg"/>
          <p:cNvPicPr>
            <a:picLocks noGrp="1" noChangeAspect="1"/>
          </p:cNvPicPr>
          <p:nvPr>
            <p:ph idx="1"/>
          </p:nvPr>
        </p:nvPicPr>
        <p:blipFill>
          <a:blip r:embed="rId3"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Polis: Center of Greek Life</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20000"/>
          </a:bodyPr>
          <a:lstStyle/>
          <a:p>
            <a:r>
              <a:rPr lang="en-US" dirty="0" smtClean="0"/>
              <a:t>By 750 B.C., the polis, or city-state, had become the central focus of Greek life.  The polis was the town, city, or village and its surrounding countryside.  The people met for political, religious, social, and economic activities.</a:t>
            </a:r>
          </a:p>
          <a:p>
            <a:r>
              <a:rPr lang="en-US" dirty="0" smtClean="0"/>
              <a:t>The main gathering place was usually on a hill, topped with a fortified area called the acropolis.  This was a refuge and sometimes a place for religious or other public buildings.  Below was the agora, an open area for people to assemble, often used as a marketplace.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Acropolis in Athens</a:t>
            </a:r>
            <a:endParaRPr lang="en-US" dirty="0"/>
          </a:p>
        </p:txBody>
      </p:sp>
      <p:pic>
        <p:nvPicPr>
          <p:cNvPr id="4" name="Content Placeholder 3" descr="800px-Akropolis_by_Leo_von_Klenze.jpg"/>
          <p:cNvPicPr>
            <a:picLocks noGrp="1" noChangeAspect="1"/>
          </p:cNvPicPr>
          <p:nvPr>
            <p:ph idx="1"/>
          </p:nvPr>
        </p:nvPicPr>
        <p:blipFill>
          <a:blip r:embed="rId3" cstate="print"/>
          <a:stretch>
            <a:fillRect/>
          </a:stretch>
        </p:blipFill>
        <p:spPr>
          <a:xfrm>
            <a:off x="1344578" y="1554163"/>
            <a:ext cx="6607244" cy="452596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Polis</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en-US" dirty="0" smtClean="0"/>
              <a:t>City-states varied in size.  Most were between a few hundred and several thousand people.  Athens was one of the largest, with a population of more than three hundred thousand by 400 B.C.</a:t>
            </a:r>
          </a:p>
          <a:p>
            <a:r>
              <a:rPr lang="en-US" dirty="0" smtClean="0"/>
              <a:t>The polis was a community of people who shared a common identity and common goals.  There were three classes: citizens with political rights (adult males), citizens without political rights (women and children), and noncitizens (slaves and resident aliens).</a:t>
            </a:r>
          </a:p>
          <a:p>
            <a:r>
              <a:rPr lang="en-US" dirty="0" smtClean="0"/>
              <a:t>Greek states developed different forms of government.  Some city-states became democracies, ruled by many.  Other became oligarchies, ruled by the few.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Athens</a:t>
            </a:r>
            <a:endParaRPr lang="en-US"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en-US" dirty="0" smtClean="0"/>
              <a:t>A king ruled early Athens.  By the 7</a:t>
            </a:r>
            <a:r>
              <a:rPr lang="en-US" baseline="30000" dirty="0" smtClean="0"/>
              <a:t>th</a:t>
            </a:r>
            <a:r>
              <a:rPr lang="en-US" dirty="0" smtClean="0"/>
              <a:t> century B.C. it was ruled by an oligarchy of aristocrats who owned the best land and controlled political life.</a:t>
            </a:r>
          </a:p>
          <a:p>
            <a:r>
              <a:rPr lang="en-US" dirty="0" smtClean="0"/>
              <a:t>Near the end of the seventh century, economic problems led to political turmoil.  Many Athenian farmers were sold into slavery for nonpayment of their debts to aristocrats.  Cries arose to cancel the debts and give land to the poor.  Civil war threatened.</a:t>
            </a:r>
          </a:p>
          <a:p>
            <a:r>
              <a:rPr lang="en-US" dirty="0" smtClean="0"/>
              <a:t>The aristocrats gave power to Solon in 594 B.C. Solon favored reform.  He canceled the debts but did not give land to the poor.  This left the aristocrats in power and the poor unable to obtain land.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593</TotalTime>
  <Words>1985</Words>
  <Application>Microsoft Macintosh PowerPoint</Application>
  <PresentationFormat>On-screen Show (4:3)</PresentationFormat>
  <Paragraphs>138</Paragraphs>
  <Slides>28</Slides>
  <Notes>28</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Trek</vt:lpstr>
      <vt:lpstr>The Rise of Democratic Ideas Greece</vt:lpstr>
      <vt:lpstr>Legacy of Ancient Greece and Rome</vt:lpstr>
      <vt:lpstr>Slide 3</vt:lpstr>
      <vt:lpstr>Slide 4</vt:lpstr>
      <vt:lpstr>Slide 5</vt:lpstr>
      <vt:lpstr>The Polis: Center of Greek Life</vt:lpstr>
      <vt:lpstr>Acropolis in Athens</vt:lpstr>
      <vt:lpstr>The Polis</vt:lpstr>
      <vt:lpstr>Athens</vt:lpstr>
      <vt:lpstr>Slide 10</vt:lpstr>
      <vt:lpstr>Slide 11</vt:lpstr>
      <vt:lpstr>Athens</vt:lpstr>
      <vt:lpstr>Classical Greece</vt:lpstr>
      <vt:lpstr>Quiz</vt:lpstr>
      <vt:lpstr>Quiz </vt:lpstr>
      <vt:lpstr>Persian Wars</vt:lpstr>
      <vt:lpstr>Classical Greece</vt:lpstr>
      <vt:lpstr>Athens</vt:lpstr>
      <vt:lpstr>Council of Thirty</vt:lpstr>
      <vt:lpstr>Council of Thirty</vt:lpstr>
      <vt:lpstr>Greek Philosophy</vt:lpstr>
      <vt:lpstr>Greek Philosophy</vt:lpstr>
      <vt:lpstr>Greek Philosophy</vt:lpstr>
      <vt:lpstr>Greek Philosophy</vt:lpstr>
      <vt:lpstr>Legacy of Greece</vt:lpstr>
      <vt:lpstr>Rise of Democratic Ideas Quiz</vt:lpstr>
      <vt:lpstr>The End.</vt:lpstr>
      <vt:lpstr>The Trial of Socrates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jselby</dc:creator>
  <cp:lastModifiedBy>jcs</cp:lastModifiedBy>
  <cp:revision>59</cp:revision>
  <dcterms:created xsi:type="dcterms:W3CDTF">2015-08-27T01:37:12Z</dcterms:created>
  <dcterms:modified xsi:type="dcterms:W3CDTF">2015-08-27T01:54:09Z</dcterms:modified>
</cp:coreProperties>
</file>