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6" r:id="rId2"/>
    <p:sldId id="257" r:id="rId3"/>
    <p:sldId id="266" r:id="rId4"/>
    <p:sldId id="258" r:id="rId5"/>
    <p:sldId id="259" r:id="rId6"/>
    <p:sldId id="260" r:id="rId7"/>
    <p:sldId id="267" r:id="rId8"/>
    <p:sldId id="261" r:id="rId9"/>
    <p:sldId id="268" r:id="rId10"/>
    <p:sldId id="262" r:id="rId11"/>
    <p:sldId id="269" r:id="rId12"/>
    <p:sldId id="263" r:id="rId13"/>
    <p:sldId id="264" r:id="rId14"/>
    <p:sldId id="270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8A285-8FF1-49AA-AB23-74F4909A6A79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B309D-94AF-4FB2-904F-DD4A51C53A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B309D-94AF-4FB2-904F-DD4A51C53AD2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B309D-94AF-4FB2-904F-DD4A51C53AD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B309D-94AF-4FB2-904F-DD4A51C53AD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B309D-94AF-4FB2-904F-DD4A51C53AD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B309D-94AF-4FB2-904F-DD4A51C53AD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B309D-94AF-4FB2-904F-DD4A51C53AD2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B309D-94AF-4FB2-904F-DD4A51C53AD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B309D-94AF-4FB2-904F-DD4A51C53AD2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B309D-94AF-4FB2-904F-DD4A51C53AD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B309D-94AF-4FB2-904F-DD4A51C53AD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B309D-94AF-4FB2-904F-DD4A51C53AD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B309D-94AF-4FB2-904F-DD4A51C53AD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B309D-94AF-4FB2-904F-DD4A51C53AD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B309D-94AF-4FB2-904F-DD4A51C53AD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B309D-94AF-4FB2-904F-DD4A51C53AD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B742-F44C-45BA-BA4A-1A9BAADDB978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D975-FF56-4889-8B11-63BF0DED3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B742-F44C-45BA-BA4A-1A9BAADDB978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D975-FF56-4889-8B11-63BF0DED3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B742-F44C-45BA-BA4A-1A9BAADDB978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D975-FF56-4889-8B11-63BF0DED3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B742-F44C-45BA-BA4A-1A9BAADDB978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D975-FF56-4889-8B11-63BF0DED3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B742-F44C-45BA-BA4A-1A9BAADDB978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D975-FF56-4889-8B11-63BF0DED3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B742-F44C-45BA-BA4A-1A9BAADDB978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D975-FF56-4889-8B11-63BF0DED3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B742-F44C-45BA-BA4A-1A9BAADDB978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D975-FF56-4889-8B11-63BF0DED3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B742-F44C-45BA-BA4A-1A9BAADDB978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90D975-FF56-4889-8B11-63BF0DED3C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B742-F44C-45BA-BA4A-1A9BAADDB978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D975-FF56-4889-8B11-63BF0DED3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1B742-F44C-45BA-BA4A-1A9BAADDB978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790D975-FF56-4889-8B11-63BF0DED3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661B742-F44C-45BA-BA4A-1A9BAADDB978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90D975-FF56-4889-8B11-63BF0DED3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661B742-F44C-45BA-BA4A-1A9BAADDB978}" type="datetimeFigureOut">
              <a:rPr lang="en-US" smtClean="0"/>
              <a:pPr/>
              <a:t>9/10/2014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790D975-FF56-4889-8B11-63BF0DED3C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hanacademy.org/humanities/art-history/art-history-400-c-e--ancient-cultures/v/colosseum--amphitheatrum-flavium---c--70-80-c-e---rom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Rise of democratic ideas</a:t>
            </a:r>
            <a:br>
              <a:rPr lang="en-US" dirty="0" smtClean="0"/>
            </a:br>
            <a:r>
              <a:rPr lang="en-US" dirty="0" err="1" smtClean="0"/>
              <a:t>rome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Legal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451 BC a collection of Roman Laws called the Twelve Tables was put together</a:t>
            </a:r>
          </a:p>
          <a:p>
            <a:r>
              <a:rPr lang="en-US" b="1" dirty="0" smtClean="0"/>
              <a:t>The </a:t>
            </a:r>
            <a:r>
              <a:rPr lang="en-US" b="1" dirty="0" smtClean="0"/>
              <a:t>Tables </a:t>
            </a:r>
            <a:r>
              <a:rPr lang="en-US" b="1" dirty="0" smtClean="0"/>
              <a:t>assumed that all citizens had a right to the protection of the law</a:t>
            </a:r>
          </a:p>
          <a:p>
            <a:r>
              <a:rPr lang="en-US" dirty="0" smtClean="0"/>
              <a:t>1000 years later in AD 528, Emperor Justinian ordered the compiling of all Roman laws since the earlier code.</a:t>
            </a:r>
          </a:p>
          <a:p>
            <a:r>
              <a:rPr lang="en-US" b="1" dirty="0" smtClean="0"/>
              <a:t>The Code of Justinian later became a guide on legal matters throughout western Europe.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One of the first law codes, the 12 Tables, was put together by the Romans- what did it do for the citizens of Rome?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Written laws helped establish the idea of “a government of laws, not of men,” where even rulers and other powerful persons could sometimes be held accountable for their actions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of Rome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Rome gave the world the idea of a republic</a:t>
            </a:r>
          </a:p>
          <a:p>
            <a:r>
              <a:rPr lang="en-US" dirty="0" smtClean="0"/>
              <a:t>Legal and political terms, common today, originated in Rome (senate, dictator).</a:t>
            </a:r>
          </a:p>
          <a:p>
            <a:r>
              <a:rPr lang="en-US" b="1" dirty="0" smtClean="0"/>
              <a:t>Rome adopted from the Greeks the notion that an individual is a citizen in a state rather than the subject of a ruler.</a:t>
            </a:r>
          </a:p>
          <a:p>
            <a:r>
              <a:rPr lang="en-US" b="1" dirty="0" smtClean="0"/>
              <a:t>Greatest legacy- was its written legal code and the idea that this code should be applied equally and impartially to all citizens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What was Rome’s greatest legacy?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Rome preserved and added to Greece’s idea of democracy and passed on the early democratic tradition to civilizations that followed.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Rome Develops a Republic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From 1000 to 500 BC the earliest Romans battled Greeks and Etruscans for control of the Italian peninsula</a:t>
            </a:r>
          </a:p>
          <a:p>
            <a:r>
              <a:rPr lang="en-US" dirty="0" smtClean="0"/>
              <a:t>Beginning in 600 BC a series of kings ruled Rome</a:t>
            </a:r>
          </a:p>
          <a:p>
            <a:pPr lvl="1"/>
            <a:r>
              <a:rPr lang="en-US" b="1" dirty="0" smtClean="0"/>
              <a:t>In 509 BC Roman aristocrats overthrew the king and established a republic</a:t>
            </a:r>
          </a:p>
          <a:p>
            <a:r>
              <a:rPr lang="en-US" b="1" dirty="0" smtClean="0"/>
              <a:t>A republic is a form of government in which power rests with citizens who have the right to elect the leaders who make government decisions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What is a republic?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Rome, as in Greece, citizenship with voting rights was only granted to free-born males</a:t>
            </a:r>
          </a:p>
          <a:p>
            <a:r>
              <a:rPr lang="en-US" b="1" dirty="0" smtClean="0"/>
              <a:t>Early class struggle in Rome</a:t>
            </a:r>
            <a:r>
              <a:rPr lang="en-US" dirty="0" smtClean="0"/>
              <a:t>-  between the plebeians- common farmers, artisans, and merchants and the </a:t>
            </a:r>
          </a:p>
          <a:p>
            <a:pPr lvl="1"/>
            <a:r>
              <a:rPr lang="en-US" dirty="0" smtClean="0"/>
              <a:t>Patricians who were aristocratic landowners (who held most of the power)</a:t>
            </a:r>
          </a:p>
          <a:p>
            <a:r>
              <a:rPr lang="en-US" b="1" dirty="0" smtClean="0"/>
              <a:t>Romans established a government with separate branches</a:t>
            </a:r>
          </a:p>
          <a:p>
            <a:r>
              <a:rPr lang="en-US" dirty="0" err="1" smtClean="0">
                <a:hlinkClick r:id="rId3"/>
              </a:rPr>
              <a:t>Colosseum</a:t>
            </a:r>
            <a:r>
              <a:rPr lang="en-US" dirty="0" smtClean="0">
                <a:hlinkClick r:id="rId3"/>
              </a:rPr>
              <a:t> | Art History: - 400 C.E. Ancient Cultures | Khan Academy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50px-Collage_Rom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838200" y="304800"/>
            <a:ext cx="7086599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officials called consuls commanded the army and directed the government</a:t>
            </a:r>
          </a:p>
          <a:p>
            <a:r>
              <a:rPr lang="en-US" b="1" dirty="0" smtClean="0"/>
              <a:t>Legislative was the Senate (controlled foreign and financial policies</a:t>
            </a:r>
            <a:r>
              <a:rPr lang="en-US" dirty="0" smtClean="0"/>
              <a:t>) and two assemblies</a:t>
            </a:r>
          </a:p>
          <a:p>
            <a:r>
              <a:rPr lang="en-US" dirty="0" smtClean="0"/>
              <a:t>Empire continued to expand- for decades Rome altered between chaos and civil war</a:t>
            </a:r>
          </a:p>
          <a:p>
            <a:r>
              <a:rPr lang="en-US" b="1" dirty="0" smtClean="0"/>
              <a:t>In 27 BC the republic collapsed and Augustus became emperor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What happened in 27 B.C. when the republic collapsed?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The Romans tried to create a code of laws that would be universal throughout the empire</a:t>
            </a:r>
          </a:p>
          <a:p>
            <a:r>
              <a:rPr lang="en-US" b="1" dirty="0" smtClean="0"/>
              <a:t>Important principles of Roman Law:</a:t>
            </a:r>
          </a:p>
          <a:p>
            <a:r>
              <a:rPr lang="en-US" b="1" dirty="0" smtClean="0"/>
              <a:t>1.  All citizens had the right to equal treatment under the law</a:t>
            </a:r>
          </a:p>
          <a:p>
            <a:r>
              <a:rPr lang="en-US" b="1" dirty="0" smtClean="0"/>
              <a:t>2.  A person was considered innocent until proven guilty</a:t>
            </a:r>
          </a:p>
          <a:p>
            <a:r>
              <a:rPr lang="en-US" b="1" dirty="0" smtClean="0"/>
              <a:t>3. The burden of proof rested with the accuser rather than the accused</a:t>
            </a:r>
          </a:p>
          <a:p>
            <a:r>
              <a:rPr lang="en-US" b="1" dirty="0" smtClean="0"/>
              <a:t>4. Any law that seemed unreasonable or grossly unfair could be set aside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Name one important principle of Roman Law.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324</TotalTime>
  <Words>542</Words>
  <Application>Microsoft Office PowerPoint</Application>
  <PresentationFormat>On-screen Show (4:3)</PresentationFormat>
  <Paragraphs>54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Technic</vt:lpstr>
      <vt:lpstr>The Rise of democratic ideas rome</vt:lpstr>
      <vt:lpstr>Rome Develops a Republic </vt:lpstr>
      <vt:lpstr>Slide 3</vt:lpstr>
      <vt:lpstr>Slide 4</vt:lpstr>
      <vt:lpstr>Slide 5</vt:lpstr>
      <vt:lpstr>Slide 6</vt:lpstr>
      <vt:lpstr>Slide 7</vt:lpstr>
      <vt:lpstr>Roman Law</vt:lpstr>
      <vt:lpstr>Slide 9</vt:lpstr>
      <vt:lpstr>Written Legal Code</vt:lpstr>
      <vt:lpstr>Slide 11</vt:lpstr>
      <vt:lpstr>Slide 12</vt:lpstr>
      <vt:lpstr>Legacy of Rome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Rise of democratic ideas rome</dc:title>
  <dc:creator>Administrator</dc:creator>
  <cp:lastModifiedBy>Administrator</cp:lastModifiedBy>
  <cp:revision>25</cp:revision>
  <dcterms:created xsi:type="dcterms:W3CDTF">2012-08-10T16:35:14Z</dcterms:created>
  <dcterms:modified xsi:type="dcterms:W3CDTF">2014-09-11T01:06:36Z</dcterms:modified>
</cp:coreProperties>
</file>